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bri (MS)" charset="1" panose="020F0502020204030204"/>
      <p:regular r:id="rId10"/>
    </p:embeddedFont>
    <p:embeddedFont>
      <p:font typeface="Calibri (MS) Bold" charset="1" panose="020F0702030404030204"/>
      <p:regular r:id="rId11"/>
    </p:embeddedFont>
    <p:embeddedFont>
      <p:font typeface="Calibri (MS) Italics" charset="1" panose="020F05020202040A0204"/>
      <p:regular r:id="rId12"/>
    </p:embeddedFont>
    <p:embeddedFont>
      <p:font typeface="Calibri (MS) Bold Italics" charset="1" panose="020F07020304040A0204"/>
      <p:regular r:id="rId13"/>
    </p:embeddedFont>
    <p:embeddedFont>
      <p:font typeface="Calibri (MS) Light" charset="1" panose="020F0302020204030204"/>
      <p:regular r:id="rId14"/>
    </p:embeddedFont>
    <p:embeddedFont>
      <p:font typeface="Calibri (MS) Light Italics" charset="1" panose="020F030202020403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406910" y="7391360"/>
            <a:ext cx="3130362" cy="23812"/>
          </a:xfrm>
          <a:prstGeom prst="line">
            <a:avLst/>
          </a:prstGeom>
          <a:ln cap="rnd" w="47625">
            <a:solidFill>
              <a:srgbClr val="6FA82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80099" y="0"/>
            <a:ext cx="3916719" cy="10287000"/>
            <a:chOff x="0" y="0"/>
            <a:chExt cx="1324915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9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1324915">
                  <a:moveTo>
                    <a:pt x="0" y="0"/>
                  </a:moveTo>
                  <a:lnTo>
                    <a:pt x="1324915" y="0"/>
                  </a:lnTo>
                  <a:lnTo>
                    <a:pt x="13249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623342" y="2629096"/>
            <a:ext cx="5129521" cy="512952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5151" t="0" r="-251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6349" y="6501953"/>
            <a:ext cx="5040380" cy="1974774"/>
            <a:chOff x="0" y="0"/>
            <a:chExt cx="5169901" cy="2025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69901" cy="2025519"/>
            </a:xfrm>
            <a:custGeom>
              <a:avLst/>
              <a:gdLst/>
              <a:ahLst/>
              <a:cxnLst/>
              <a:rect r="r" b="b" t="t" l="l"/>
              <a:pathLst>
                <a:path h="2025519" w="5169901">
                  <a:moveTo>
                    <a:pt x="5045441" y="2025519"/>
                  </a:moveTo>
                  <a:lnTo>
                    <a:pt x="124460" y="2025519"/>
                  </a:lnTo>
                  <a:cubicBezTo>
                    <a:pt x="55880" y="2025519"/>
                    <a:pt x="0" y="1969639"/>
                    <a:pt x="0" y="19010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45441" y="0"/>
                  </a:lnTo>
                  <a:cubicBezTo>
                    <a:pt x="5114021" y="0"/>
                    <a:pt x="5169901" y="55880"/>
                    <a:pt x="5169901" y="124460"/>
                  </a:cubicBezTo>
                  <a:lnTo>
                    <a:pt x="5169901" y="1901059"/>
                  </a:lnTo>
                  <a:cubicBezTo>
                    <a:pt x="5169901" y="1969639"/>
                    <a:pt x="5114021" y="2025519"/>
                    <a:pt x="5045441" y="2025519"/>
                  </a:cubicBez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35332" y="6646250"/>
            <a:ext cx="3455607" cy="164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1"/>
              </a:lnSpc>
            </a:pPr>
            <a:r>
              <a:rPr lang="en-US" sz="3008" spc="45">
                <a:solidFill>
                  <a:srgbClr val="014920"/>
                </a:solidFill>
                <a:latin typeface="Calibri (MS)"/>
              </a:rPr>
              <a:t>BY</a:t>
            </a:r>
          </a:p>
          <a:p>
            <a:pPr>
              <a:lnSpc>
                <a:spcPts val="4211"/>
              </a:lnSpc>
            </a:pPr>
            <a:r>
              <a:rPr lang="en-US" sz="3008" spc="45">
                <a:solidFill>
                  <a:srgbClr val="014920"/>
                </a:solidFill>
                <a:latin typeface="Calibri (MS)"/>
              </a:rPr>
              <a:t>Neel Balar</a:t>
            </a:r>
          </a:p>
          <a:p>
            <a:pPr>
              <a:lnSpc>
                <a:spcPts val="4211"/>
              </a:lnSpc>
            </a:pPr>
            <a:r>
              <a:rPr lang="en-US" sz="3008" spc="45">
                <a:solidFill>
                  <a:srgbClr val="014920"/>
                </a:solidFill>
                <a:latin typeface="Calibri (MS)"/>
              </a:rPr>
              <a:t>18th July,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349" y="1808965"/>
            <a:ext cx="7777651" cy="317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39"/>
              </a:lnSpc>
            </a:pPr>
            <a:r>
              <a:rPr lang="en-US" sz="8599">
                <a:solidFill>
                  <a:srgbClr val="008037"/>
                </a:solidFill>
                <a:latin typeface="Calibri (MS) Bold"/>
              </a:rPr>
              <a:t>PARENTAL LEAVE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5332" y="5168400"/>
            <a:ext cx="1637172" cy="68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54">
                <a:solidFill>
                  <a:srgbClr val="008037"/>
                </a:solidFill>
                <a:latin typeface="Calibri (MS)"/>
              </a:rPr>
              <a:t>REPORT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69968"/>
            <a:ext cx="5322072" cy="3963245"/>
          </a:xfrm>
          <a:custGeom>
            <a:avLst/>
            <a:gdLst/>
            <a:ahLst/>
            <a:cxnLst/>
            <a:rect r="r" b="b" t="t" l="l"/>
            <a:pathLst>
              <a:path h="3963245" w="5322072">
                <a:moveTo>
                  <a:pt x="0" y="0"/>
                </a:moveTo>
                <a:lnTo>
                  <a:pt x="5322072" y="0"/>
                </a:lnTo>
                <a:lnTo>
                  <a:pt x="5322072" y="3963245"/>
                </a:lnTo>
                <a:lnTo>
                  <a:pt x="0" y="396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8556" y="1373615"/>
            <a:ext cx="10250388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What is the distribution of parental leave weeks offered?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96416"/>
            <a:ext cx="9389601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The distribution of maternity leave is more prevalent in various industries than the paternity leave.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9412" y="1746838"/>
            <a:ext cx="8550621" cy="2977229"/>
          </a:xfrm>
          <a:custGeom>
            <a:avLst/>
            <a:gdLst/>
            <a:ahLst/>
            <a:cxnLst/>
            <a:rect r="r" b="b" t="t" l="l"/>
            <a:pathLst>
              <a:path h="2977229" w="8550621">
                <a:moveTo>
                  <a:pt x="0" y="0"/>
                </a:moveTo>
                <a:lnTo>
                  <a:pt x="8550621" y="0"/>
                </a:lnTo>
                <a:lnTo>
                  <a:pt x="8550621" y="2977230"/>
                </a:lnTo>
                <a:lnTo>
                  <a:pt x="0" y="2977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7" t="-1850" r="-9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412" y="4933618"/>
            <a:ext cx="8550621" cy="2832299"/>
          </a:xfrm>
          <a:custGeom>
            <a:avLst/>
            <a:gdLst/>
            <a:ahLst/>
            <a:cxnLst/>
            <a:rect r="r" b="b" t="t" l="l"/>
            <a:pathLst>
              <a:path h="2832299" w="8550621">
                <a:moveTo>
                  <a:pt x="0" y="0"/>
                </a:moveTo>
                <a:lnTo>
                  <a:pt x="8550621" y="0"/>
                </a:lnTo>
                <a:lnTo>
                  <a:pt x="8550621" y="2832299"/>
                </a:lnTo>
                <a:lnTo>
                  <a:pt x="0" y="2832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5" t="0" r="-9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8556" y="866775"/>
            <a:ext cx="9633942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 Are there noticeable differences between industries?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70188" y="2074213"/>
            <a:ext cx="5634481" cy="513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Hence, we can say that the maximum number of leaves is given by the Technology industry to its employees.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Women are offered more maternity leaves in Technology industry than the male parents.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6821" y="0"/>
            <a:ext cx="7081179" cy="10287000"/>
            <a:chOff x="0" y="0"/>
            <a:chExt cx="2395362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5362" cy="3479800"/>
            </a:xfrm>
            <a:custGeom>
              <a:avLst/>
              <a:gdLst/>
              <a:ahLst/>
              <a:cxnLst/>
              <a:rect r="r" b="b" t="t" l="l"/>
              <a:pathLst>
                <a:path h="3479800" w="2395362">
                  <a:moveTo>
                    <a:pt x="0" y="0"/>
                  </a:moveTo>
                  <a:lnTo>
                    <a:pt x="2395362" y="0"/>
                  </a:lnTo>
                  <a:lnTo>
                    <a:pt x="2395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51428" y="1841690"/>
            <a:ext cx="6603619" cy="660361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1633" t="0" r="-116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9964" y="2568799"/>
            <a:ext cx="8007513" cy="550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Calibri (MS)"/>
              </a:rPr>
              <a:t>Out of 1,601 companies from various industries maternity leave is about 91% whereas paternity leave is 9%, Technology followed by finance sectors have emerged out to be the leaders in supporting and providing parental leave policies and benefits. Among all the industries, a significant difference between the paid/unpaid and duration for maternity/paternity leaves offered have been observed.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Calibri (MS)"/>
              </a:rPr>
              <a:t>Overall, the analysis of parental leave data provides valuable information to organizations, policy-makers, and stakeholders interested in promoting work-life balance, gender equality, and the well-being of employees and their families.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26573" y="2071887"/>
            <a:ext cx="6541176" cy="6617383"/>
            <a:chOff x="0" y="0"/>
            <a:chExt cx="16854971" cy="170513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54971" cy="17051338"/>
            </a:xfrm>
            <a:custGeom>
              <a:avLst/>
              <a:gdLst/>
              <a:ahLst/>
              <a:cxnLst/>
              <a:rect r="r" b="b" t="t" l="l"/>
              <a:pathLst>
                <a:path h="17051338" w="16854971">
                  <a:moveTo>
                    <a:pt x="16730511" y="59690"/>
                  </a:moveTo>
                  <a:cubicBezTo>
                    <a:pt x="16766071" y="59690"/>
                    <a:pt x="16795280" y="88900"/>
                    <a:pt x="16795280" y="124460"/>
                  </a:cubicBezTo>
                  <a:lnTo>
                    <a:pt x="16795280" y="16926877"/>
                  </a:lnTo>
                  <a:cubicBezTo>
                    <a:pt x="16795280" y="16962438"/>
                    <a:pt x="16766071" y="16991647"/>
                    <a:pt x="16730511" y="16991647"/>
                  </a:cubicBezTo>
                  <a:lnTo>
                    <a:pt x="124460" y="16991647"/>
                  </a:lnTo>
                  <a:cubicBezTo>
                    <a:pt x="88900" y="16991647"/>
                    <a:pt x="59690" y="16962438"/>
                    <a:pt x="59690" y="169268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730511" y="59690"/>
                  </a:lnTo>
                  <a:moveTo>
                    <a:pt x="16730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926877"/>
                  </a:lnTo>
                  <a:cubicBezTo>
                    <a:pt x="0" y="16995457"/>
                    <a:pt x="55880" y="17051338"/>
                    <a:pt x="124460" y="17051338"/>
                  </a:cubicBezTo>
                  <a:lnTo>
                    <a:pt x="16730511" y="17051338"/>
                  </a:lnTo>
                  <a:cubicBezTo>
                    <a:pt x="16799091" y="17051338"/>
                    <a:pt x="16854971" y="16995457"/>
                    <a:pt x="16854971" y="16926877"/>
                  </a:cubicBezTo>
                  <a:lnTo>
                    <a:pt x="16854971" y="124460"/>
                  </a:lnTo>
                  <a:cubicBezTo>
                    <a:pt x="16854971" y="55880"/>
                    <a:pt x="16799091" y="0"/>
                    <a:pt x="1673051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8424" y="1410163"/>
            <a:ext cx="5734430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967" y="-443457"/>
            <a:ext cx="19559933" cy="11173914"/>
            <a:chOff x="0" y="0"/>
            <a:chExt cx="6339713" cy="3621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6212713" cy="3494659"/>
            </a:xfrm>
            <a:custGeom>
              <a:avLst/>
              <a:gdLst/>
              <a:ahLst/>
              <a:cxnLst/>
              <a:rect r="r" b="b" t="t" l="l"/>
              <a:pathLst>
                <a:path h="3494659" w="6212713">
                  <a:moveTo>
                    <a:pt x="6212713" y="0"/>
                  </a:moveTo>
                  <a:lnTo>
                    <a:pt x="6212713" y="3494659"/>
                  </a:lnTo>
                  <a:lnTo>
                    <a:pt x="0" y="3494659"/>
                  </a:lnTo>
                  <a:lnTo>
                    <a:pt x="0" y="0"/>
                  </a:lnTo>
                  <a:lnTo>
                    <a:pt x="6212713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-3489" t="0" r="-34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9713" cy="3621659"/>
            </a:xfrm>
            <a:custGeom>
              <a:avLst/>
              <a:gdLst/>
              <a:ahLst/>
              <a:cxnLst/>
              <a:rect r="r" b="b" t="t" l="l"/>
              <a:pathLst>
                <a:path h="3621659" w="6339713">
                  <a:moveTo>
                    <a:pt x="6339713" y="0"/>
                  </a:moveTo>
                  <a:lnTo>
                    <a:pt x="6339713" y="3621659"/>
                  </a:lnTo>
                  <a:lnTo>
                    <a:pt x="0" y="3621659"/>
                  </a:lnTo>
                  <a:lnTo>
                    <a:pt x="0" y="0"/>
                  </a:lnTo>
                  <a:lnTo>
                    <a:pt x="6339713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" t="0" r="-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116638" y="0"/>
            <a:ext cx="6054725" cy="10287000"/>
            <a:chOff x="0" y="0"/>
            <a:chExt cx="2048142" cy="3479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8141" cy="3479800"/>
            </a:xfrm>
            <a:custGeom>
              <a:avLst/>
              <a:gdLst/>
              <a:ahLst/>
              <a:cxnLst/>
              <a:rect r="r" b="b" t="t" l="l"/>
              <a:pathLst>
                <a:path h="3479800" w="2048141">
                  <a:moveTo>
                    <a:pt x="0" y="0"/>
                  </a:moveTo>
                  <a:lnTo>
                    <a:pt x="2048141" y="0"/>
                  </a:lnTo>
                  <a:lnTo>
                    <a:pt x="204814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>
                <a:alpha val="29804"/>
              </a:srgbClr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605476" y="2028119"/>
            <a:ext cx="11077047" cy="6230761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l="-218" t="0" r="-21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37355" y="2297539"/>
            <a:ext cx="10911790" cy="6174185"/>
            <a:chOff x="0" y="0"/>
            <a:chExt cx="17824089" cy="10085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24090" cy="10085350"/>
            </a:xfrm>
            <a:custGeom>
              <a:avLst/>
              <a:gdLst/>
              <a:ahLst/>
              <a:cxnLst/>
              <a:rect r="r" b="b" t="t" l="l"/>
              <a:pathLst>
                <a:path h="10085350" w="17824090">
                  <a:moveTo>
                    <a:pt x="17699630" y="59690"/>
                  </a:moveTo>
                  <a:cubicBezTo>
                    <a:pt x="17735189" y="59690"/>
                    <a:pt x="17764399" y="88900"/>
                    <a:pt x="17764399" y="124460"/>
                  </a:cubicBezTo>
                  <a:lnTo>
                    <a:pt x="17764399" y="9960890"/>
                  </a:lnTo>
                  <a:cubicBezTo>
                    <a:pt x="17764399" y="9996450"/>
                    <a:pt x="17735189" y="10025660"/>
                    <a:pt x="17699630" y="10025660"/>
                  </a:cubicBezTo>
                  <a:lnTo>
                    <a:pt x="124460" y="10025660"/>
                  </a:lnTo>
                  <a:cubicBezTo>
                    <a:pt x="88900" y="10025660"/>
                    <a:pt x="59690" y="9996450"/>
                    <a:pt x="59690" y="99608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99630" y="59690"/>
                  </a:lnTo>
                  <a:moveTo>
                    <a:pt x="17699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960890"/>
                  </a:lnTo>
                  <a:cubicBezTo>
                    <a:pt x="0" y="10029470"/>
                    <a:pt x="55880" y="10085350"/>
                    <a:pt x="124460" y="10085350"/>
                  </a:cubicBezTo>
                  <a:lnTo>
                    <a:pt x="17699630" y="10085350"/>
                  </a:lnTo>
                  <a:cubicBezTo>
                    <a:pt x="17768210" y="10085350"/>
                    <a:pt x="17824090" y="10029470"/>
                    <a:pt x="17824090" y="9960890"/>
                  </a:cubicBezTo>
                  <a:lnTo>
                    <a:pt x="17824090" y="124460"/>
                  </a:lnTo>
                  <a:cubicBezTo>
                    <a:pt x="17824089" y="55880"/>
                    <a:pt x="17768210" y="0"/>
                    <a:pt x="17699630" y="0"/>
                  </a:cubicBezTo>
                  <a:close/>
                </a:path>
              </a:pathLst>
            </a:custGeom>
            <a:solidFill>
              <a:srgbClr val="008037">
                <a:alpha val="4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341499" y="4147820"/>
            <a:ext cx="7777651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>
                <a:solidFill>
                  <a:srgbClr val="5E17EB"/>
                </a:solidFill>
                <a:latin typeface="Calibri (MS)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9115"/>
            <a:ext cx="18288000" cy="3247885"/>
            <a:chOff x="0" y="0"/>
            <a:chExt cx="6186311" cy="1098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098667"/>
            </a:xfrm>
            <a:custGeom>
              <a:avLst/>
              <a:gdLst/>
              <a:ahLst/>
              <a:cxnLst/>
              <a:rect r="r" b="b" t="t" l="l"/>
              <a:pathLst>
                <a:path h="1098667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74459" y="1442132"/>
            <a:ext cx="6201385" cy="620138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45111" t="0" r="-451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16806" y="2253309"/>
            <a:ext cx="7127000" cy="413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5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The analysis of parental leave data shows a significant difference between the paid/unpaid and maternity/paternity leaves offered, indicating a huge disparity between the pay scale and the gender role respectively.</a:t>
            </a:r>
          </a:p>
          <a:p>
            <a:pPr algn="just" marL="518165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We have been provided with a crowdsourced parental leave data from 1,601 companies across different industries, including paid/unpaid maternity and paternity leave weeks.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6719" y="1261157"/>
            <a:ext cx="3546219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459" y="9265761"/>
            <a:ext cx="17411186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FFDE59"/>
                </a:solidFill>
                <a:latin typeface="Calibri (MS)"/>
              </a:rPr>
              <a:t>“We never know the love of a parent until we become parents ourselves.”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0285" y="0"/>
            <a:ext cx="4353345" cy="10287000"/>
            <a:chOff x="0" y="0"/>
            <a:chExt cx="1472613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2613" cy="3479800"/>
            </a:xfrm>
            <a:custGeom>
              <a:avLst/>
              <a:gdLst/>
              <a:ahLst/>
              <a:cxnLst/>
              <a:rect r="r" b="b" t="t" l="l"/>
              <a:pathLst>
                <a:path h="3479800" w="1472613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30041" y="926427"/>
            <a:ext cx="3900488" cy="5572125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1428" t="0" r="-2142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09620" y="1461426"/>
            <a:ext cx="6860627" cy="7327389"/>
            <a:chOff x="0" y="0"/>
            <a:chExt cx="10510102" cy="112251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0102" cy="11225154"/>
            </a:xfrm>
            <a:custGeom>
              <a:avLst/>
              <a:gdLst/>
              <a:ahLst/>
              <a:cxnLst/>
              <a:rect r="r" b="b" t="t" l="l"/>
              <a:pathLst>
                <a:path h="11225154" w="10510102">
                  <a:moveTo>
                    <a:pt x="10385641" y="59690"/>
                  </a:moveTo>
                  <a:cubicBezTo>
                    <a:pt x="10421202" y="59690"/>
                    <a:pt x="10450412" y="88900"/>
                    <a:pt x="10450412" y="124460"/>
                  </a:cubicBezTo>
                  <a:lnTo>
                    <a:pt x="10450412" y="11100695"/>
                  </a:lnTo>
                  <a:cubicBezTo>
                    <a:pt x="10450412" y="11136254"/>
                    <a:pt x="10421202" y="11165464"/>
                    <a:pt x="10385641" y="11165464"/>
                  </a:cubicBezTo>
                  <a:lnTo>
                    <a:pt x="124460" y="11165464"/>
                  </a:lnTo>
                  <a:cubicBezTo>
                    <a:pt x="88900" y="11165464"/>
                    <a:pt x="59690" y="11136254"/>
                    <a:pt x="59690" y="111006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85641" y="59690"/>
                  </a:lnTo>
                  <a:moveTo>
                    <a:pt x="103856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100695"/>
                  </a:lnTo>
                  <a:cubicBezTo>
                    <a:pt x="0" y="11169274"/>
                    <a:pt x="55880" y="11225154"/>
                    <a:pt x="124460" y="11225154"/>
                  </a:cubicBezTo>
                  <a:lnTo>
                    <a:pt x="10385642" y="11225154"/>
                  </a:lnTo>
                  <a:cubicBezTo>
                    <a:pt x="10454222" y="11225154"/>
                    <a:pt x="10510102" y="11169274"/>
                    <a:pt x="10510102" y="11100695"/>
                  </a:cubicBezTo>
                  <a:lnTo>
                    <a:pt x="10510102" y="124460"/>
                  </a:lnTo>
                  <a:cubicBezTo>
                    <a:pt x="10510102" y="55880"/>
                    <a:pt x="10454222" y="0"/>
                    <a:pt x="1038564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645908" y="3712490"/>
            <a:ext cx="3900488" cy="5572125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7551" t="0" r="-7755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107555" y="3531515"/>
            <a:ext cx="6503128" cy="360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Understand the data.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Clean the data.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Organize the data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Data analysis.</a:t>
            </a:r>
          </a:p>
          <a:p>
            <a:pPr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</a:rPr>
              <a:t>Conclusion.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6924" y="1804414"/>
            <a:ext cx="5844390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60421" y="2778037"/>
            <a:ext cx="6437533" cy="643753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9494" t="0" r="-2949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99917" y="3469592"/>
            <a:ext cx="6126058" cy="6182997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5099" y="4187054"/>
            <a:ext cx="9841762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</a:rPr>
              <a:t>Identify problem background.</a:t>
            </a:r>
          </a:p>
          <a:p>
            <a:pPr algn="just"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</a:rPr>
              <a:t>Determine which companies offer the most parental leave.</a:t>
            </a:r>
          </a:p>
          <a:p>
            <a:pPr algn="just"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</a:rPr>
              <a:t>D</a:t>
            </a:r>
            <a:r>
              <a:rPr lang="en-US" sz="3000">
                <a:solidFill>
                  <a:srgbClr val="FFFFFF"/>
                </a:solidFill>
                <a:latin typeface="Calibri (MS)"/>
              </a:rPr>
              <a:t>etermine the difference between the maternity and paternity leaves offered.</a:t>
            </a:r>
          </a:p>
          <a:p>
            <a:pPr algn="just"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</a:rPr>
              <a:t>D</a:t>
            </a:r>
            <a:r>
              <a:rPr lang="en-US" sz="3000">
                <a:solidFill>
                  <a:srgbClr val="FFFFFF"/>
                </a:solidFill>
                <a:latin typeface="Calibri (MS)"/>
              </a:rPr>
              <a:t>etermine the distribution of parental leaves.</a:t>
            </a:r>
          </a:p>
          <a:p>
            <a:pPr algn="just"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</a:rPr>
              <a:t>D</a:t>
            </a:r>
            <a:r>
              <a:rPr lang="en-US" sz="3000">
                <a:solidFill>
                  <a:srgbClr val="FFFFFF"/>
                </a:solidFill>
                <a:latin typeface="Calibri (MS)"/>
              </a:rPr>
              <a:t>etermine any noticeable differences between industries.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769" y="2170374"/>
            <a:ext cx="6254669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GOALS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79881" y="3468278"/>
            <a:ext cx="5102271" cy="510227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7500" t="0" r="-2750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69036" y="3044134"/>
            <a:ext cx="6156939" cy="6214166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5855" y="4414858"/>
            <a:ext cx="7846677" cy="322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Company Name and Industry.</a:t>
            </a:r>
          </a:p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Number of Paid and Unpaid Maternity leave offered by a company.</a:t>
            </a:r>
          </a:p>
          <a:p>
            <a:pPr algn="just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</a:rPr>
              <a:t>Number of Paid and Unpaid Paternity leave offered by a company.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769" y="2170374"/>
            <a:ext cx="6254669" cy="87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Calibri (MS) Ultra-Bold"/>
              </a:rPr>
              <a:t>KPIs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40440" cy="10287000"/>
            <a:chOff x="0" y="0"/>
            <a:chExt cx="292281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8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2922815">
                  <a:moveTo>
                    <a:pt x="0" y="0"/>
                  </a:moveTo>
                  <a:lnTo>
                    <a:pt x="2922815" y="0"/>
                  </a:lnTo>
                  <a:lnTo>
                    <a:pt x="29228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59132" y="2519258"/>
            <a:ext cx="5020480" cy="502048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634" t="0" r="-2063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289272" y="2991606"/>
            <a:ext cx="4778251" cy="4822663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1623" y="4264797"/>
            <a:ext cx="5102310" cy="100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Calibri (MS)"/>
              </a:rPr>
              <a:t>Concepts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87010" y="3450907"/>
            <a:ext cx="5772290" cy="322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SUM, IF, </a:t>
            </a:r>
            <a:r>
              <a:rPr lang="en-US" sz="3399">
                <a:solidFill>
                  <a:srgbClr val="6FA82F"/>
                </a:solidFill>
                <a:latin typeface="Calibri (MS)"/>
              </a:rPr>
              <a:t>COUNT formulas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F</a:t>
            </a:r>
            <a:r>
              <a:rPr lang="en-US" sz="3399">
                <a:solidFill>
                  <a:srgbClr val="6FA82F"/>
                </a:solidFill>
                <a:latin typeface="Calibri (MS)"/>
              </a:rPr>
              <a:t>ormatting, Sorting.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Text to Column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Pivot Tables</a:t>
            </a:r>
          </a:p>
          <a:p>
            <a:pPr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6FA82F"/>
                </a:solidFill>
                <a:latin typeface="Calibri (MS)"/>
              </a:rPr>
              <a:t>Charts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65" y="-1581"/>
            <a:ext cx="5269079" cy="10288581"/>
            <a:chOff x="0" y="0"/>
            <a:chExt cx="1782380" cy="3480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2380" cy="3480335"/>
            </a:xfrm>
            <a:custGeom>
              <a:avLst/>
              <a:gdLst/>
              <a:ahLst/>
              <a:cxnLst/>
              <a:rect r="r" b="b" t="t" l="l"/>
              <a:pathLst>
                <a:path h="3480335" w="1782380">
                  <a:moveTo>
                    <a:pt x="0" y="0"/>
                  </a:moveTo>
                  <a:lnTo>
                    <a:pt x="1782380" y="0"/>
                  </a:lnTo>
                  <a:lnTo>
                    <a:pt x="1782380" y="3480335"/>
                  </a:lnTo>
                  <a:lnTo>
                    <a:pt x="0" y="348033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6368" y="2787371"/>
            <a:ext cx="5929006" cy="592900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359086" y="3074368"/>
            <a:ext cx="5932931" cy="5939972"/>
            <a:chOff x="0" y="0"/>
            <a:chExt cx="8950291" cy="89609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50292" cy="8960914"/>
            </a:xfrm>
            <a:custGeom>
              <a:avLst/>
              <a:gdLst/>
              <a:ahLst/>
              <a:cxnLst/>
              <a:rect r="r" b="b" t="t" l="l"/>
              <a:pathLst>
                <a:path h="8960914" w="8950292">
                  <a:moveTo>
                    <a:pt x="8825831" y="59690"/>
                  </a:moveTo>
                  <a:cubicBezTo>
                    <a:pt x="8861391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1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1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680690" y="4202275"/>
            <a:ext cx="6193453" cy="115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8037"/>
                </a:solidFill>
                <a:latin typeface="Calibri (MS) Ultra-Bold"/>
              </a:rPr>
              <a:t>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4097" y="9182100"/>
            <a:ext cx="8883903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8037"/>
                </a:solidFill>
                <a:latin typeface="Calibri (MS) Ultra-Bold"/>
              </a:rPr>
              <a:t>“The core advantage of data is that it tells you something about the world that you didn’t know before.”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16476"/>
            <a:ext cx="7318807" cy="2743597"/>
          </a:xfrm>
          <a:custGeom>
            <a:avLst/>
            <a:gdLst/>
            <a:ahLst/>
            <a:cxnLst/>
            <a:rect r="r" b="b" t="t" l="l"/>
            <a:pathLst>
              <a:path h="2743597" w="7318807">
                <a:moveTo>
                  <a:pt x="0" y="0"/>
                </a:moveTo>
                <a:lnTo>
                  <a:pt x="7318807" y="0"/>
                </a:lnTo>
                <a:lnTo>
                  <a:pt x="7318807" y="2743597"/>
                </a:lnTo>
                <a:lnTo>
                  <a:pt x="0" y="2743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8556" y="1359227"/>
            <a:ext cx="10886008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Which companies offer the most paid parental leave weeks?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7844" y="6882029"/>
            <a:ext cx="10468658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These companies offer the most paid parental leave weeks.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39339"/>
            <a:ext cx="10128266" cy="2017160"/>
          </a:xfrm>
          <a:custGeom>
            <a:avLst/>
            <a:gdLst/>
            <a:ahLst/>
            <a:cxnLst/>
            <a:rect r="r" b="b" t="t" l="l"/>
            <a:pathLst>
              <a:path h="2017160" w="10128266">
                <a:moveTo>
                  <a:pt x="0" y="0"/>
                </a:moveTo>
                <a:lnTo>
                  <a:pt x="10128266" y="0"/>
                </a:lnTo>
                <a:lnTo>
                  <a:pt x="10128266" y="2017160"/>
                </a:lnTo>
                <a:lnTo>
                  <a:pt x="0" y="201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9227"/>
            <a:ext cx="9995297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 Bold"/>
              </a:rPr>
              <a:t>Is maternity leave typically longer than paternity leave?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831746"/>
            <a:ext cx="8310543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Hence, Maternity Leave is typically longer than Paternity Leave.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DAFo_Ei9qEI</dc:identifier>
  <dcterms:modified xsi:type="dcterms:W3CDTF">2011-08-01T06:04:30Z</dcterms:modified>
  <cp:revision>1</cp:revision>
  <dc:title>Parental Leave</dc:title>
</cp:coreProperties>
</file>